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D4E1174-AB28-480C-BC69-E0BD3E2901DF}" type="datetimeFigureOut">
              <a:rPr lang="bs-Latn-BA" smtClean="0"/>
              <a:pPr/>
              <a:t>05.06.2025.</a:t>
            </a:fld>
            <a:endParaRPr lang="bs-Latn-B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4B8F661-389F-43F6-9412-46168624986F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4E1174-AB28-480C-BC69-E0BD3E2901DF}" type="datetimeFigureOut">
              <a:rPr lang="bs-Latn-BA" smtClean="0"/>
              <a:pPr/>
              <a:t>05.06.2025.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8F661-389F-43F6-9412-46168624986F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D4E1174-AB28-480C-BC69-E0BD3E2901DF}" type="datetimeFigureOut">
              <a:rPr lang="bs-Latn-BA" smtClean="0"/>
              <a:pPr/>
              <a:t>05.06.2025.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B8F661-389F-43F6-9412-46168624986F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4E1174-AB28-480C-BC69-E0BD3E2901DF}" type="datetimeFigureOut">
              <a:rPr lang="bs-Latn-BA" smtClean="0"/>
              <a:pPr/>
              <a:t>05.06.2025.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8F661-389F-43F6-9412-46168624986F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4E1174-AB28-480C-BC69-E0BD3E2901DF}" type="datetimeFigureOut">
              <a:rPr lang="bs-Latn-BA" smtClean="0"/>
              <a:pPr/>
              <a:t>05.06.2025.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4B8F661-389F-43F6-9412-46168624986F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4E1174-AB28-480C-BC69-E0BD3E2901DF}" type="datetimeFigureOut">
              <a:rPr lang="bs-Latn-BA" smtClean="0"/>
              <a:pPr/>
              <a:t>05.06.2025.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8F661-389F-43F6-9412-46168624986F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4E1174-AB28-480C-BC69-E0BD3E2901DF}" type="datetimeFigureOut">
              <a:rPr lang="bs-Latn-BA" smtClean="0"/>
              <a:pPr/>
              <a:t>05.06.2025.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8F661-389F-43F6-9412-46168624986F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4E1174-AB28-480C-BC69-E0BD3E2901DF}" type="datetimeFigureOut">
              <a:rPr lang="bs-Latn-BA" smtClean="0"/>
              <a:pPr/>
              <a:t>05.06.2025.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8F661-389F-43F6-9412-46168624986F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4E1174-AB28-480C-BC69-E0BD3E2901DF}" type="datetimeFigureOut">
              <a:rPr lang="bs-Latn-BA" smtClean="0"/>
              <a:pPr/>
              <a:t>05.06.2025.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8F661-389F-43F6-9412-46168624986F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4E1174-AB28-480C-BC69-E0BD3E2901DF}" type="datetimeFigureOut">
              <a:rPr lang="bs-Latn-BA" smtClean="0"/>
              <a:pPr/>
              <a:t>05.06.2025.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8F661-389F-43F6-9412-46168624986F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4E1174-AB28-480C-BC69-E0BD3E2901DF}" type="datetimeFigureOut">
              <a:rPr lang="bs-Latn-BA" smtClean="0"/>
              <a:pPr/>
              <a:t>05.06.2025.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8F661-389F-43F6-9412-46168624986F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D4E1174-AB28-480C-BC69-E0BD3E2901DF}" type="datetimeFigureOut">
              <a:rPr lang="bs-Latn-BA" smtClean="0"/>
              <a:pPr/>
              <a:t>05.06.2025.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4B8F661-389F-43F6-9412-46168624986F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19872" y="4293096"/>
            <a:ext cx="5256584" cy="1872208"/>
          </a:xfrm>
        </p:spPr>
        <p:txBody>
          <a:bodyPr>
            <a:normAutofit/>
          </a:bodyPr>
          <a:lstStyle/>
          <a:p>
            <a:pPr algn="ctr"/>
            <a:endParaRPr lang="sr-Cyrl-BA" sz="3600" dirty="0" smtClean="0">
              <a:latin typeface="Bahnschrift SemiLight" pitchFamily="34" charset="0"/>
            </a:endParaRPr>
          </a:p>
          <a:p>
            <a:pPr algn="ctr"/>
            <a:r>
              <a:rPr lang="sr-Cyrl-BA" sz="3600" dirty="0" smtClean="0">
                <a:latin typeface="Bahnschrift SemiLight" pitchFamily="34" charset="0"/>
              </a:rPr>
              <a:t>ЗВОРНИЧКО ЉЕТО </a:t>
            </a:r>
          </a:p>
        </p:txBody>
      </p:sp>
      <p:pic>
        <p:nvPicPr>
          <p:cNvPr id="6" name="Picture 5" descr="IMG_01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476672"/>
            <a:ext cx="2913515" cy="1944216"/>
          </a:xfrm>
          <a:prstGeom prst="rect">
            <a:avLst/>
          </a:prstGeom>
        </p:spPr>
      </p:pic>
      <p:pic>
        <p:nvPicPr>
          <p:cNvPr id="7" name="Picture 6" descr="IMG_453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476672"/>
            <a:ext cx="2805608" cy="1944216"/>
          </a:xfrm>
          <a:prstGeom prst="rect">
            <a:avLst/>
          </a:prstGeom>
        </p:spPr>
      </p:pic>
      <p:pic>
        <p:nvPicPr>
          <p:cNvPr id="8" name="Picture 7" descr="IMG_985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47864" y="2276872"/>
            <a:ext cx="2413840" cy="1610778"/>
          </a:xfrm>
          <a:prstGeom prst="rect">
            <a:avLst/>
          </a:prstGeom>
        </p:spPr>
      </p:pic>
      <p:pic>
        <p:nvPicPr>
          <p:cNvPr id="10" name="Picture 9" descr="IMG_389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2204864"/>
            <a:ext cx="2932689" cy="169787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04704"/>
          </a:xfrm>
        </p:spPr>
        <p:txBody>
          <a:bodyPr/>
          <a:lstStyle/>
          <a:p>
            <a:pPr algn="ctr"/>
            <a:r>
              <a:rPr lang="sr-Cyrl-BA" dirty="0" smtClean="0"/>
              <a:t>ЗВОРНИЧКО ЉЕТО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781128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Отварање – представљање Кулисе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Изложба слика „Ретроспектива“ Споменка Ђекића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Зорица Брунцлик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Позориште младих Зворник - представа „Газда Младен“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„Атомско склониште“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 Округли сто „Газда Младен“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Позориште младих Зворник –  представа „Кула“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бенд „Бла Бла“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Зворничка регата 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Округли сто „Кула“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Вече афоризама - </a:t>
            </a:r>
            <a:r>
              <a:rPr lang="sr-Cyrl-BA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Фестивал хумора и сатире под називом „Крива Дрина“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Позориште младих Зворник - представа „Грађанин племић“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„Министарке“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котлић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Меморијални турнир у шаху „Боро Вукајловић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Позориште младих Зворник - представа „Трнова ружица“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Позоришна представа „Лилика“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Никола Роквић /одгођен због временских неприлика/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Сусрет „Људи и мостови“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Позориште младих Зворник - представа „Ожалошћена породица“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„Ван Гог“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Биоскоп на отвореном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града – Обиљежавање по посебном програму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Округли сто  и затварање позоришне ревије Позоришта младих Зворник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Ана Бекута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lvl="0"/>
            <a:endParaRPr lang="sr-Cyrl-RS" dirty="0" smtClean="0"/>
          </a:p>
          <a:p>
            <a:pPr lvl="0"/>
            <a:endParaRPr lang="sr-Cyrl-RS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Сликарска радионица „Палета“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Меморијални шаховски турнир „Боро Вукајловић“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Милица Тодоровић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Гусларско вече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Вече плеса – Расплесани плато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- „Неверне бебе“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 Здравко Чолић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Дринска регата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котлић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Митар Мирић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Сусрет „Људи и мостови“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Етно тржница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Позориште младих Зворник – представа „Зидање Скадра“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Никола Роквић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Књижевно вече -  промоција књиге Славка Тадића „Трновица у доњем Подрињу“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„Апсолутно романтично“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града – обиљежавање по посебном програму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Неда Украден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dirty="0"/>
          </a:p>
        </p:txBody>
      </p:sp>
      <p:sp>
        <p:nvSpPr>
          <p:cNvPr id="5" name="Oval 4"/>
          <p:cNvSpPr/>
          <p:nvPr/>
        </p:nvSpPr>
        <p:spPr>
          <a:xfrm>
            <a:off x="1619672" y="1268760"/>
            <a:ext cx="1728192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2017</a:t>
            </a:r>
            <a:endParaRPr lang="bs-Latn-BA" dirty="0"/>
          </a:p>
        </p:txBody>
      </p:sp>
      <p:sp>
        <p:nvSpPr>
          <p:cNvPr id="6" name="Oval 5"/>
          <p:cNvSpPr/>
          <p:nvPr/>
        </p:nvSpPr>
        <p:spPr>
          <a:xfrm>
            <a:off x="5148064" y="1268760"/>
            <a:ext cx="1728192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2018</a:t>
            </a:r>
            <a:endParaRPr lang="bs-Latn-B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60688"/>
          </a:xfrm>
        </p:spPr>
        <p:txBody>
          <a:bodyPr/>
          <a:lstStyle/>
          <a:p>
            <a:pPr algn="ctr"/>
            <a:r>
              <a:rPr lang="sr-Cyrl-BA" dirty="0" smtClean="0"/>
              <a:t>ЗВОРНИЧКО ЉЕТО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pPr lvl="0"/>
            <a:endParaRPr lang="sr-Cyrl-RS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Ален Исламовић и бенд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Ликовна колонија Сликарске радионице “Палета“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Дринска регата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Меморијални шаховски турнир „Боро Вукајловић“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„Музика под звијездама“ - Александра Лиздек и Елвис Сивчевић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„Хари Мата Хари“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котлић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Етно тржница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Сусрет „Људи и мостови“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Никола Николић Џони и бенд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Баскет 3 на 3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Ана Кокић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Омладински камп „Кампоманиј“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„Лексингтон бенд“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Гусларско вече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Лејди Ди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града – обиљежавање по посебном програму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Халид Бешлић</a:t>
            </a:r>
            <a:endParaRPr lang="bs-Latn-BA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endParaRPr lang="sr-Cyrl-BA" dirty="0" smtClean="0"/>
          </a:p>
          <a:p>
            <a:endParaRPr lang="sr-Cyrl-BA" sz="7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sr-Cyrl-BA" sz="7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r>
              <a:rPr lang="sr-Cyrl-BA" sz="7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ЗБОГ ПАНДЕМИЈЕ ВИРУСА КОРОНА МАНИФЕСТАЦИЈА “ЗВОРНИЧКО ЉЕТО” 2020. ГОДИНЕ НИЈЕ ОРГАНИЗОВАНА. </a:t>
            </a:r>
            <a:endParaRPr lang="bs-Latn-BA" sz="7400" dirty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259632" y="1196752"/>
            <a:ext cx="180020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2019</a:t>
            </a:r>
            <a:endParaRPr lang="bs-Latn-BA" dirty="0"/>
          </a:p>
        </p:txBody>
      </p:sp>
      <p:sp>
        <p:nvSpPr>
          <p:cNvPr id="6" name="Oval 5"/>
          <p:cNvSpPr/>
          <p:nvPr/>
        </p:nvSpPr>
        <p:spPr>
          <a:xfrm>
            <a:off x="5220072" y="1340768"/>
            <a:ext cx="172819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2020</a:t>
            </a:r>
            <a:endParaRPr lang="bs-Latn-B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60688"/>
          </a:xfrm>
        </p:spPr>
        <p:txBody>
          <a:bodyPr/>
          <a:lstStyle/>
          <a:p>
            <a:pPr algn="ctr"/>
            <a:r>
              <a:rPr lang="sr-Cyrl-BA" dirty="0" smtClean="0"/>
              <a:t>ЗВОРНИЧКО ЉЕТО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3520440" cy="4824536"/>
          </a:xfrm>
        </p:spPr>
        <p:txBody>
          <a:bodyPr>
            <a:normAutofit fontScale="25000" lnSpcReduction="20000"/>
          </a:bodyPr>
          <a:lstStyle/>
          <a:p>
            <a:pPr lvl="0"/>
            <a:endParaRPr lang="sr-Cyrl-RS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Љетњи базар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Ликовна колонија Сликарске радионице “Палета“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Дринска регата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Изложба “Разгледнице Зворника”</a:t>
            </a:r>
          </a:p>
          <a:p>
            <a:pPr lvl="0"/>
            <a:r>
              <a:rPr lang="sr-Cyrl-BA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КУД Свети Сава – мини концерт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Рок концерт „Лавиринт” и 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“ 4 </a:t>
            </a:r>
            <a:r>
              <a:rPr lang="en-US" sz="4400" dirty="0" err="1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O’Clock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” </a:t>
            </a:r>
            <a:endParaRPr lang="sr-Cyrl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Концерт- Александра Лиздек и Елвис Сивчевић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Кабаретић шоу са Тодом, Пеђолином и децом фином 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котлић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Сусрет „Људи и мостови“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Биоскоп на отвореном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“Sex bomb”</a:t>
            </a:r>
            <a:r>
              <a:rPr lang="sr-Cyrl-BA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 – позоришна представа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“Пластика” – позоришна представа  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“Да то су били дани” – кабаре</a:t>
            </a: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„Професори у ученици ОМШ Војин Комадина“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Гусларско вече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Витешки дефиле и витешко село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града – обиљежавање по посебном програму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BA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Караван викенд јутро  - РТРС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757758"/>
          </a:xfrm>
        </p:spPr>
        <p:txBody>
          <a:bodyPr>
            <a:normAutofit fontScale="25000" lnSpcReduction="20000"/>
          </a:bodyPr>
          <a:lstStyle/>
          <a:p>
            <a:endParaRPr lang="sr-Cyrl-BA" dirty="0" smtClean="0"/>
          </a:p>
          <a:p>
            <a:pPr lvl="0"/>
            <a:r>
              <a:rPr lang="sr-Cyrl-BA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Љетњи базар</a:t>
            </a:r>
            <a:endParaRPr lang="bs-Latn-BA" sz="400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Ликовна колонија Сликарске радионице “Палета“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 ЛЕПА БРЕНА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Сусрет “Људи и мостови”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Позоришна представа за дјецу “Мики и Мини”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Гусларско вече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Хаос аниматори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Ди џеј Арса и ди џеј Боки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ЏЕНАН ЛОНЧАРЕВИЋ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Улица меда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Позоришна представа за дјецу “Маша и Медо”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 Концерт  МИТАР МИРИЋ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Биоскоп на Ђурђев Граду “Не играј на Енглезе”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Дринска регата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Позоришна представа за дјецу “Мјау Мјау”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Биоскоп на отвореном “Хоћу мужа”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котлић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Караван РТРС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ЂОРЂЕ ДАВИД И </a:t>
            </a:r>
            <a:r>
              <a:rPr lang="sr-Latn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DEATH SAW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ГРАДА– Света литургија, Вечерња служба,</a:t>
            </a:r>
          </a:p>
          <a:p>
            <a:pPr lvl="0">
              <a:buNone/>
            </a:pPr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Литија кроз град, Помен погинулим борцима, ломљење колача</a:t>
            </a:r>
          </a:p>
          <a:p>
            <a:pPr lvl="0"/>
            <a:r>
              <a:rPr lang="sr-Cyrl-RS" sz="400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ЖЕЉКО САМАРЏИЋ</a:t>
            </a:r>
          </a:p>
          <a:p>
            <a:pPr lvl="0">
              <a:buNone/>
            </a:pPr>
            <a:endParaRPr lang="sr-Cyrl-RS" sz="400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endParaRPr lang="bs-Latn-BA" sz="440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sr-Cyrl-BA" sz="7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187624" y="1196752"/>
            <a:ext cx="180020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2021</a:t>
            </a:r>
            <a:endParaRPr lang="bs-Latn-BA" dirty="0"/>
          </a:p>
        </p:txBody>
      </p:sp>
      <p:sp>
        <p:nvSpPr>
          <p:cNvPr id="6" name="Oval 5"/>
          <p:cNvSpPr/>
          <p:nvPr/>
        </p:nvSpPr>
        <p:spPr>
          <a:xfrm>
            <a:off x="5143504" y="1214422"/>
            <a:ext cx="1799630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202</a:t>
            </a:r>
            <a:r>
              <a:rPr lang="en-US" dirty="0" smtClean="0"/>
              <a:t>2</a:t>
            </a:r>
            <a:endParaRPr lang="bs-Latn-B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44664"/>
          </a:xfrm>
        </p:spPr>
        <p:txBody>
          <a:bodyPr>
            <a:normAutofit fontScale="90000"/>
          </a:bodyPr>
          <a:lstStyle/>
          <a:p>
            <a:pPr algn="ctr"/>
            <a:r>
              <a:rPr lang="sr-Cyrl-BA" dirty="0" smtClean="0"/>
              <a:t>ЗВОРНИЧКО ЉЕТО</a:t>
            </a:r>
            <a:endParaRPr lang="bs-Latn-BA" dirty="0"/>
          </a:p>
        </p:txBody>
      </p:sp>
      <p:sp>
        <p:nvSpPr>
          <p:cNvPr id="6" name="Oval 4"/>
          <p:cNvSpPr>
            <a:spLocks noGrp="1"/>
          </p:cNvSpPr>
          <p:nvPr>
            <p:ph sz="half" idx="1"/>
          </p:nvPr>
        </p:nvSpPr>
        <p:spPr>
          <a:xfrm>
            <a:off x="395536" y="908720"/>
            <a:ext cx="280831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n-US" dirty="0" smtClean="0"/>
              <a:t>202</a:t>
            </a:r>
            <a:r>
              <a:rPr lang="sr-Cyrl-BA" dirty="0" smtClean="0"/>
              <a:t>3</a:t>
            </a:r>
            <a:endParaRPr lang="bs-Latn-BA" dirty="0"/>
          </a:p>
        </p:txBody>
      </p:sp>
      <p:sp>
        <p:nvSpPr>
          <p:cNvPr id="7" name="Oval 4"/>
          <p:cNvSpPr>
            <a:spLocks noGrp="1"/>
          </p:cNvSpPr>
          <p:nvPr>
            <p:ph sz="half" idx="2"/>
          </p:nvPr>
        </p:nvSpPr>
        <p:spPr>
          <a:xfrm>
            <a:off x="4932040" y="908720"/>
            <a:ext cx="26563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n-US" dirty="0" smtClean="0"/>
              <a:t>202</a:t>
            </a:r>
            <a:r>
              <a:rPr lang="sr-Cyrl-BA" dirty="0" smtClean="0"/>
              <a:t>4</a:t>
            </a:r>
            <a:endParaRPr lang="bs-Latn-BA" dirty="0"/>
          </a:p>
        </p:txBody>
      </p:sp>
      <p:sp>
        <p:nvSpPr>
          <p:cNvPr id="8" name="Правоугаоник 7"/>
          <p:cNvSpPr/>
          <p:nvPr/>
        </p:nvSpPr>
        <p:spPr>
          <a:xfrm>
            <a:off x="323528" y="1556792"/>
            <a:ext cx="3816424" cy="4628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BA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Љетњи базар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Ликовна колонија Сликарске радионице “Палета“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Сергеј Ћетковић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Хари Мата Хари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Тематска шетња “Стопама краља Александра”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Људи и мостови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Авантура аниматори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Љетњи биоскоп – двије пројекције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Дринска регата “Дрина је само једна”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Драгана Мирковић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котлић 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Меморијални шаховски турнир “Боро Вукајловић”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Ди Џеј журка “Балкански шоу”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Гусларско вече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Бресквица</a:t>
            </a:r>
            <a:endParaRPr lang="bs-Latn-BA" sz="11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BA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цркве Свете Петке Трнове на </a:t>
            </a:r>
            <a:r>
              <a:rPr lang="sr-Cyrl-BA" sz="1100" dirty="0" err="1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Ђурђев</a:t>
            </a:r>
            <a:r>
              <a:rPr lang="sr-Cyrl-BA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 граду</a:t>
            </a:r>
            <a:endParaRPr lang="bs-Latn-BA" sz="11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града – обиљежавање по посебном програму</a:t>
            </a:r>
            <a:endParaRPr lang="bs-Latn-BA" sz="11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BA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група Кербер</a:t>
            </a:r>
            <a:endParaRPr lang="bs-Latn-BA" sz="11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</p:txBody>
      </p:sp>
      <p:sp>
        <p:nvSpPr>
          <p:cNvPr id="9" name="Правоугаоник 8"/>
          <p:cNvSpPr/>
          <p:nvPr/>
        </p:nvSpPr>
        <p:spPr>
          <a:xfrm>
            <a:off x="4139952" y="1556792"/>
            <a:ext cx="3798168" cy="4747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BA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Љетњи базар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Ликовна колонија Сликарске радионице “Палета“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</a:t>
            </a: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Маја Беровић</a:t>
            </a:r>
          </a:p>
          <a:p>
            <a:pPr lvl="0" algn="just"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Изложба </a:t>
            </a:r>
            <a:r>
              <a:rPr lang="sr-Cyrl-BA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„Зворник кроз објектив 1878-2024“ – </a:t>
            </a:r>
            <a:r>
              <a:rPr lang="sr-Cyrl-BA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    Народна </a:t>
            </a:r>
            <a:r>
              <a:rPr lang="sr-Cyrl-BA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библиотека и музејска збирка</a:t>
            </a:r>
            <a:endParaRPr lang="sr-Cyrl-RS" sz="11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Тематска </a:t>
            </a: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шетња “Стопама краља Александра”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Људи и мостови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Игре без граница, ЈПВОУ Дјечији вртић Наша радост</a:t>
            </a:r>
            <a:endParaRPr lang="sr-Cyrl-RS" sz="11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Љетњи биоскоп – двије </a:t>
            </a: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пројекције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Едукативна школица</a:t>
            </a:r>
            <a:endParaRPr lang="sr-Cyrl-RS" sz="11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Бане Мојићевић</a:t>
            </a:r>
            <a:endParaRPr lang="sr-Cyrl-RS" sz="11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котлић 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Меморијални шаховски турнир “Боро Вукајловић”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Николина и Саша Капор</a:t>
            </a:r>
            <a:endParaRPr lang="sr-Cyrl-RS" sz="11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Гусларско вече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</a:t>
            </a: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Доктор Неле Карајлић</a:t>
            </a:r>
            <a:endParaRPr lang="bs-Latn-BA" sz="11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BA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цркве Свете Петке Трнове на </a:t>
            </a:r>
            <a:r>
              <a:rPr lang="sr-Cyrl-BA" sz="1100" dirty="0" err="1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Ђурђев</a:t>
            </a:r>
            <a:r>
              <a:rPr lang="sr-Cyrl-BA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 граду</a:t>
            </a:r>
            <a:endParaRPr lang="bs-Latn-BA" sz="11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RS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града – обиљежавање по посебном програму</a:t>
            </a:r>
            <a:endParaRPr lang="bs-Latn-BA" sz="11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sr-Cyrl-BA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група </a:t>
            </a:r>
            <a:r>
              <a:rPr lang="sr-Cyrl-BA" sz="11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Сека Алексић</a:t>
            </a:r>
            <a:endParaRPr lang="bs-Latn-BA" sz="11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32696"/>
          </a:xfrm>
        </p:spPr>
        <p:txBody>
          <a:bodyPr/>
          <a:lstStyle/>
          <a:p>
            <a:pPr algn="ctr"/>
            <a:r>
              <a:rPr lang="sr-Cyrl-BA" dirty="0" smtClean="0"/>
              <a:t>       ЗВОРНИЧКО ЉЕТО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endParaRPr lang="sr-Cyrl-RS" dirty="0" smtClean="0"/>
          </a:p>
          <a:p>
            <a:pPr lvl="0"/>
            <a:endParaRPr lang="sr-Cyrl-RS" dirty="0" smtClean="0"/>
          </a:p>
          <a:p>
            <a:pPr lvl="0"/>
            <a:r>
              <a:rPr lang="sr-Cyrl-RS" sz="44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Сликарска изложба „Српски ликовни ствараоци“</a:t>
            </a:r>
            <a:endParaRPr lang="bs-Latn-BA" sz="44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Рада Ђуричин</a:t>
            </a:r>
            <a:endParaRPr lang="bs-Latn-BA" sz="44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Концерт групе „Балканика“</a:t>
            </a:r>
            <a:endParaRPr lang="bs-Latn-BA" sz="44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Миленко Павлов са представом „Резервиста“</a:t>
            </a:r>
            <a:endParaRPr lang="bs-Latn-BA" sz="44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(филмска представа на отвореном)</a:t>
            </a:r>
            <a:endParaRPr lang="bs-Latn-BA" sz="44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Отварање музејске збирке у Зворнику</a:t>
            </a:r>
            <a:endParaRPr lang="bs-Latn-BA" sz="44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Умјетнички програм ученика ОШ „Свети Сава“</a:t>
            </a:r>
            <a:endParaRPr lang="bs-Latn-BA" sz="44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Концерт рок групе „Подриња“</a:t>
            </a:r>
            <a:endParaRPr lang="bs-Latn-BA" sz="44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Драмски студио ССШ „Петар Кочић“ са представом „Пепељуга“</a:t>
            </a:r>
            <a:endParaRPr lang="bs-Latn-BA" sz="44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Најпознатији Српски гуслари</a:t>
            </a:r>
            <a:endParaRPr lang="bs-Latn-BA" sz="44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Књижевно вече</a:t>
            </a:r>
            <a:endParaRPr lang="bs-Latn-BA" sz="44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КУД „Вук Караџић“ Лозница</a:t>
            </a:r>
            <a:endParaRPr lang="bs-Latn-BA" sz="44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Филмска представа на отвореном</a:t>
            </a:r>
            <a:endParaRPr lang="bs-Latn-BA" sz="44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Такмичење пјевача аматера</a:t>
            </a:r>
            <a:endParaRPr lang="bs-Latn-BA" sz="44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Слава града, низ вјерских, културних и спортских активности</a:t>
            </a:r>
            <a:endParaRPr lang="bs-Latn-BA" sz="44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Концерт Маје Николић</a:t>
            </a:r>
            <a:endParaRPr lang="bs-Latn-BA" sz="44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61544" cy="4853136"/>
          </a:xfrm>
        </p:spPr>
        <p:txBody>
          <a:bodyPr>
            <a:normAutofit fontScale="25000" lnSpcReduction="20000"/>
          </a:bodyPr>
          <a:lstStyle/>
          <a:p>
            <a:pPr lvl="0"/>
            <a:endParaRPr lang="sr-Cyrl-RS" dirty="0" smtClean="0"/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Изложба слика групе аутора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Отварање уз наступ Црквеног хора „Света Параскева“, мини концерт Етно групе „Русалке“ 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Светлана Бојковић, монодраме „Женски разговори“ и „Верица међу шљивама“ 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Концерт Јеллене 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Одбојкашки турнир на пијеску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Изложба фотографија „Зворник некад и сад“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Позоришна представа „Бановић Страхиња“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КУД „Вук Караџић“ Лозница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Књижевно вече са књижевницима регије Бирач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Књижевно вече са Добрицом Ерићем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Мини концерт хора ОШ „Свети Сава“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Поезија и музика „Зворничке поетске музе“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Гусларско вече са гусларима из Републике Српске и СРЈ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КУД ОШ „Свети Сава“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Добривоје Топаловић, народни оркестар и наступ осталих пјевача народне музике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Округли сто „Зворничка култура данас“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Наступ хора „Србадија“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Позоришна представа „Женидба краља Вукашина“ 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Концерт Ансамбла „Дукат“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Свечаности поводом крсне славе општине Зворник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Миња Субота, Весна Стојановић и дјеца из вртића „Наша радост“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tx2">
                    <a:lumMod val="75000"/>
                  </a:schemeClr>
                </a:solidFill>
                <a:latin typeface="Bahnschrift SemiLight" pitchFamily="34" charset="0"/>
              </a:rPr>
              <a:t>Концерт староградских пјесама групе „Вожд“</a:t>
            </a:r>
            <a:endParaRPr lang="bs-Latn-BA" sz="3600" dirty="0" smtClean="0">
              <a:solidFill>
                <a:schemeClr val="tx2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sz="3600" dirty="0">
              <a:latin typeface="Bahnschrift SemiLight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475656" y="1484784"/>
            <a:ext cx="129614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2001</a:t>
            </a:r>
            <a:endParaRPr lang="bs-Latn-BA" dirty="0"/>
          </a:p>
        </p:txBody>
      </p:sp>
      <p:sp>
        <p:nvSpPr>
          <p:cNvPr id="6" name="Oval 5"/>
          <p:cNvSpPr/>
          <p:nvPr/>
        </p:nvSpPr>
        <p:spPr>
          <a:xfrm>
            <a:off x="5436096" y="1340768"/>
            <a:ext cx="115212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2002</a:t>
            </a:r>
            <a:endParaRPr lang="bs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            ЗВОРНИЧКО ЉЕТО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endParaRPr lang="sr-Cyrl-RS" dirty="0" smtClean="0"/>
          </a:p>
          <a:p>
            <a:pPr lvl="0"/>
            <a:endParaRPr lang="sr-Cyrl-RS" dirty="0" smtClean="0"/>
          </a:p>
          <a:p>
            <a:pPr lvl="0"/>
            <a:endParaRPr lang="sr-Cyrl-RS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Изложба Сликарске радионице „Палета“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Хор ОШ „Свети Сава“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Горан Султановић са кабареом „Путуј Европо“, специјални гост Горица Поповић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Драмски студио Гимназије и СШЦ „Петар Кочић“ са представом „Зла жена“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Група „Дуенде“ – вече фламенка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Фолклорна секција ОШ „Свети Сава“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Мини концерт Основне музичке школе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КУД „Вук Караџић“ Лозница са представом „Српска драма“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Миленко Лазић и Мирослав Бошковић – Љетње музичке вибрације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Књижевници Душко Трифуновић, Перо Зубац, Слободан Ракитић, Обрен Јовић и други – Књижевно вече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Први омладински музички фестивал 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Тика Шпиц и Бата Ђоша у комедији „Леле бато“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Техно забава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Наступ плесно-ритмичке групе под руководством Зорице Антонић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Рецитаторска секција ОШ „Свети Сава“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Рок концерт групе „Негатив“ и наступ домаћих неафирмисаних рок група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Обиљежавање крсне славе по посебном програму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Биљане Крстић и „Бистрик оркестар“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dirty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1960" y="1844824"/>
            <a:ext cx="3528392" cy="4680520"/>
          </a:xfrm>
        </p:spPr>
        <p:txBody>
          <a:bodyPr>
            <a:normAutofit fontScale="25000" lnSpcReduction="20000"/>
          </a:bodyPr>
          <a:lstStyle/>
          <a:p>
            <a:pPr lvl="0"/>
            <a:endParaRPr lang="sr-Cyrl-RS" dirty="0" smtClean="0"/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Сликарска колонија „Палета“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Дефиле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Хор КУД „Иво Лола Рибар“ Београд-Химна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Дјечији вртић „Наша радост“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Миленко Лазић и Мићо Бошковић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Глумац Јова Радовановић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Трубачи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Мирослава Илића и Весне Јелић у пратњи оркестра Мише Мијатовића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КУД „Свети Сава“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УМС Школа за таленте Бањалука – Модна ревија 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Васила Хаџиманова са специјалним гостом Тонијем Китановским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Драмски студио Гимназије и СШЦ „Петар КОчић“ са представом „Данак у крви“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Књижевно вече : Перо Зубац, Душко Трифуновић, Тихомир Несторовић, Грујо Леро, Момо Динић, Цвија Митровић, Недељко Жугић, Милан Стевановић и Марица Лукић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Павла Аксентијевића и групе „Запис“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Плесно-ритмичка група „Звончићи“и Основна музичка школа 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КУД „Вук Караџић“ Лозница са представом „Бајка о чаробном свирачу“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КУД „Вук Караџић“Лозница, концерт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УСР „Бистро“ – „Златни котлић“, такмичење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Ренесанс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Хип-хоп музика : </a:t>
            </a:r>
            <a:r>
              <a:rPr lang="sr-Latn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„White niggaz nature“</a:t>
            </a:r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 Нови Сад</a:t>
            </a:r>
            <a:r>
              <a:rPr lang="sr-Latn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, „Breaking feet“</a:t>
            </a:r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 и</a:t>
            </a:r>
            <a:r>
              <a:rPr lang="sr-Latn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 „Entitet“</a:t>
            </a:r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 Зворник и</a:t>
            </a:r>
            <a:r>
              <a:rPr lang="sr-Latn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 „Juice“</a:t>
            </a:r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 Београд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 algn="just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Рок концерт групе „Ван Гог“, неафирмисане рок групе</a:t>
            </a:r>
            <a:endParaRPr lang="bs-Latn-BA" sz="3200" dirty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619672" y="1700808"/>
            <a:ext cx="129614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2003</a:t>
            </a:r>
            <a:endParaRPr lang="bs-Latn-BA" dirty="0"/>
          </a:p>
        </p:txBody>
      </p:sp>
      <p:sp>
        <p:nvSpPr>
          <p:cNvPr id="6" name="Oval 5"/>
          <p:cNvSpPr/>
          <p:nvPr/>
        </p:nvSpPr>
        <p:spPr>
          <a:xfrm>
            <a:off x="5508104" y="1700808"/>
            <a:ext cx="129614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2004</a:t>
            </a:r>
            <a:endParaRPr lang="bs-Latn-B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04704"/>
          </a:xfrm>
        </p:spPr>
        <p:txBody>
          <a:bodyPr/>
          <a:lstStyle/>
          <a:p>
            <a:pPr algn="ctr"/>
            <a:r>
              <a:rPr lang="sr-Cyrl-BA" dirty="0" smtClean="0"/>
              <a:t>        ЗВОРНИЧКО ЉЕТО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709120"/>
          </a:xfrm>
        </p:spPr>
        <p:txBody>
          <a:bodyPr>
            <a:normAutofit fontScale="25000" lnSpcReduction="20000"/>
          </a:bodyPr>
          <a:lstStyle/>
          <a:p>
            <a:pPr lvl="0"/>
            <a:endParaRPr lang="sr-Cyrl-RS" dirty="0" smtClean="0"/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Луиса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Филмска пројекција на отвореном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Мини концерт Основне музичке школе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Рецитаторска секција ОШ „Свети Сава“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Миленко Павлов са кабареом „Ах како сам паметан“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Неафирмисане рок групе из Зворника „Legaci“</a:t>
            </a:r>
            <a:r>
              <a:rPr lang="sr-Latn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 „Pacijenti“, „Lavirint“, Exsekutor“, „Obscura“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КУД „Караџић“ Лозница са представом за дјецу „Заробљена (планета) принцеза“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КУД „Караџић“Лозница, фолклорни ансамбл-Концерт пјесама и игара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Хип-хоп вече „DJ Kobazz“</a:t>
            </a:r>
            <a:r>
              <a:rPr lang="sr-Latn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, „Breakdance grupa“, „Entitet PKS“ (</a:t>
            </a:r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Шкабо-„Београдски синдикат“</a:t>
            </a:r>
            <a:r>
              <a:rPr lang="sr-Latn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)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Дјечији вртић „Наша радост“ – сплет игара и пјесама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Драмски студио Гимназије и СШЦ „Петар Кочић“ –представа „Љубавно писмо“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Вече народне музике – Снежане Савић и Станише Стошића уз пратњу Народног оркестра Љубише Павковића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Други музички фестивал дјеце и омладине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Позориште младих „Урбана култура“ са представом „ЕУтаназија“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групе „Најт шифт“ (</a:t>
            </a:r>
            <a:r>
              <a:rPr lang="sr-Latn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Night Shift</a:t>
            </a:r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)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Плесно-ритмичка група „Звончићи“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„КУД „Свети Сава“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u="sng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Милан Лане Гутовић – комедија „Обично вече“  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Обиљежена крсна слава по посебном програму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Свечана академија-Вокални ансамбл КУД Вршац, вокални солиста Светлана Стевић, глумац Миленко Павлов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групе „Коктел бенд“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lvl="0"/>
            <a:endParaRPr lang="sr-Cyrl-RS" dirty="0" smtClean="0"/>
          </a:p>
          <a:p>
            <a:pPr lvl="0"/>
            <a:endParaRPr lang="sr-Cyrl-RS" dirty="0" smtClean="0"/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Глумац Миленко Заблаћански – комедија „Мој Миленко лего је да спава“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групе „Мачак Миша бенд“ Нови Сад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Ритмичко-плесна група из Зворника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Глумац Владан Гајовић -  комедија „Ође мобилни“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групе „И пријатељи“ из Београда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Позориште младих „Урбана култура“ Зворник – комедија „Парламентол“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групе „Бајага и инструктори“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котлић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Дјечији вртић „Наша радост“ – Играмо и пјевамо за вас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„Цигански кабаре“ – Зоран Ковачевски, Дејан Стојадиновић и Милан Недељковић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зворничких рок група „Легаси“, „Пацијенти“ и „Лавиринт“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2. Зворничка регата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КУД „Караџић“ Лозница – позоришна представа за дјецу „Хилперик и страшни разбојник“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СПКД „Просвјета“ Зворник – „Некад било, да се подсјетимо“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„Савски бисети“ из Шапца – Концерт староградске музике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Сплет игара КУД „Свети Сава“ Зворник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групе „Гарави сокак“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Крсна слава општине-обиљежавање по посебном програму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Свечана академија-Вокални ансамбл КУД Вршац, вокални солиста Светлана Стевић, глумац Миленко Павлов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2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Вече народне музике – Снежане Ђуришић и Добривоја Топаловића у пратњи Народног оркестра РТС под управом Љубише Павковића</a:t>
            </a:r>
            <a:endParaRPr lang="bs-Latn-BA" sz="32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dirty="0"/>
          </a:p>
        </p:txBody>
      </p:sp>
      <p:sp>
        <p:nvSpPr>
          <p:cNvPr id="5" name="Oval 4"/>
          <p:cNvSpPr/>
          <p:nvPr/>
        </p:nvSpPr>
        <p:spPr>
          <a:xfrm>
            <a:off x="1475656" y="1196752"/>
            <a:ext cx="1584176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2005</a:t>
            </a:r>
            <a:endParaRPr lang="bs-Latn-BA" dirty="0"/>
          </a:p>
        </p:txBody>
      </p:sp>
      <p:sp>
        <p:nvSpPr>
          <p:cNvPr id="6" name="Oval 5"/>
          <p:cNvSpPr/>
          <p:nvPr/>
        </p:nvSpPr>
        <p:spPr>
          <a:xfrm>
            <a:off x="5148064" y="1268760"/>
            <a:ext cx="165618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2006</a:t>
            </a:r>
            <a:endParaRPr lang="bs-Latn-B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42048" cy="792088"/>
          </a:xfrm>
        </p:spPr>
        <p:txBody>
          <a:bodyPr/>
          <a:lstStyle/>
          <a:p>
            <a:r>
              <a:rPr lang="sr-Cyrl-BA" dirty="0" smtClean="0"/>
              <a:t>           ЗВОРНИЧКО ЉЕТО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600200"/>
            <a:ext cx="3510096" cy="4853136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Мажореткиње из Требиња – дефиле кроз град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Наступ Тање Модерато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Неде Украден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Колонија Сликарске радионице „Палета“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СПКД „Просвјета“ – Изложба ручних радова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Мини сајам књига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Турнир у уличном баскету , стоном тенису, одбојци на пијеску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Изложба старог накита Музеја Републике Српске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Драмски студио Гимназије и СШЦ „Петар Кочић“ –„Трнова Ружица“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Фолклорни ансамбл СПКД „Просвјета“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Мериме Његомир и Мирослава Илића уз пратњу Народног оркестра РТС под управом Љубише Павковића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3. Зворничка регата – Рафтинг клуб „Еко Дрина“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Сајам пчеларских производа – Удруење пчелара „Багрем“ Зворник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Позориште младих Зворник – антиратна комедија „Млаћеници и плаћеници“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Ритмичко-плесна група из Зворника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Рок концерт групе „Неверне бебе“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Локална рок група „Пацијенти“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„Зворнички котлић“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КУД „Караџић“ Лозница – „Српска драма“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групе „Трон“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 КУД „Караџић“ Лозница – позоришна представа за дјецу „Црвенкапа и збуњени вук“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Гоце Тржан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Локалне рок групе „Риспект Џони“ (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Respect Johny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) и „Бокс бенд“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 (Box band)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Књижевно вече – Тихомир Несторовић, Душко Вукотић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Дјечијивртић „Наша радост“ – Играјмо и пјевајмо за вас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Глумац Иван Бекјарев – Колажни програм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групе „Апсолутно романтично“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Крсна слава општине – обиљежавање по посебном програму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Духовна академија – Српско просвјетно црквено-пјевачко друштво „Вила“ Приједор, КУД „Светио Сава“, ритмичко-плесна група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Санди Ценов</a:t>
            </a:r>
            <a:endParaRPr lang="bs-Latn-BA" sz="2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489536" cy="470912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Зворничка регата – Рафтинг клуб „Еко Дрина“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Мажореткиње – дефиле кроз град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Наступ ученика Основне музичке школе Зворник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Концерт Жељка Јоксимовића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Улична трка задовољства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Сајам пчеларских производа – Удруење пчелара „Багрем“ Зворник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Меморијални шаховски турнир Боро Вукајловић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Зворнички котлић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Модна ревија „Мис БиХ за Мис Свијета“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Глумци Небојша Дугалић, Борис Пинговић и Нина Ћосић – кабаре „Да, то су били дани“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Дјечији вртић „Наша радост“ – „Цртамо свом граду“ 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Концерт Тијане Дапчевић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Турнир у баскету и у одбојци на пијеску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Концерт групе „Ван Гог“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Колонија Сликарске радионице „Палета“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Изложба фотографија „Зворник некад и сад“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Сајам књига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Продајна изложба ручних радова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Зорица Томић, комуниколог – Округли сто на тему „Да се боље разумемо“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Концерт групе „Хари Мата Хари“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ДиЏеј забава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Маскенбал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Вече народне музике – Маринко Роквић и Јелена Броћић у пратњи оркестра под управом Љубише Павковића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Крсна слава општине – обиљежавање по посебном програму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Глумица Тања Бошковић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Концерт – Мерима Његомир, Оливер Њего, Екстра Нена и Никола Рацков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bs-Latn-BA" dirty="0"/>
          </a:p>
        </p:txBody>
      </p:sp>
      <p:sp>
        <p:nvSpPr>
          <p:cNvPr id="5" name="Oval 4"/>
          <p:cNvSpPr/>
          <p:nvPr/>
        </p:nvSpPr>
        <p:spPr>
          <a:xfrm>
            <a:off x="1691680" y="1340768"/>
            <a:ext cx="1656184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2007</a:t>
            </a:r>
            <a:endParaRPr lang="bs-Latn-BA" dirty="0"/>
          </a:p>
        </p:txBody>
      </p:sp>
      <p:sp>
        <p:nvSpPr>
          <p:cNvPr id="6" name="Oval 5"/>
          <p:cNvSpPr/>
          <p:nvPr/>
        </p:nvSpPr>
        <p:spPr>
          <a:xfrm>
            <a:off x="5148064" y="1268760"/>
            <a:ext cx="172819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2008</a:t>
            </a:r>
            <a:endParaRPr lang="bs-Latn-B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04704"/>
          </a:xfrm>
        </p:spPr>
        <p:txBody>
          <a:bodyPr/>
          <a:lstStyle/>
          <a:p>
            <a:r>
              <a:rPr lang="sr-Cyrl-BA" dirty="0" smtClean="0"/>
              <a:t>            ЗВОРНИЧКО ЉЕТО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781128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Тања Модерато – концерт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групе „Црвена јабука“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Сајам књига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Изложба карикатура „Нови свјетски поредак“ 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ТЕАТарт Лозница -  дјечија представа „Капетан Џон Пиплфокс“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„Мачак Миша Бенда“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Промоција едиције „Ризница Српске духовности“ аутора Милета Пајића, пратња оркестар и етно група „Ризница“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- Миодраг Петровић Чкаља и пријатељи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Глумац Миленко Павлов – монодрама „Титов тајни дневник“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Саша Ковачевић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Дјечији вртић „Наша радост“ – „Цртамо свом граду“ 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Тамбурашки оркестар „Романса“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Зворничко драмско позориште – монодрама „Похвала лудости“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групе „Инферно“ и локалног бенда „Ентропија“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општине – обиљежавање по посебном програму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Гастро фест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група „Легенде“  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633552" cy="4781128"/>
          </a:xfrm>
        </p:spPr>
        <p:txBody>
          <a:bodyPr>
            <a:noAutofit/>
          </a:bodyPr>
          <a:lstStyle/>
          <a:p>
            <a:pPr lvl="0"/>
            <a:endParaRPr lang="sr-Cyrl-RS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Звонко Богдан и „Петроварадински тамбураши“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театар – представа „Боинг боинг“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Горан Бреговић и Оркестар за свадбе и сахране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Мини сајам књига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театар – представа „Еутаназија“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група „Куба Балканика“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Сликарска колонија „Палета“ на Мосту краља Александра Првог Карађорђевића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театар – представа за дјецу „Плави зец слави рођендан“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група „Врело“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Зворничко драмско позориште – представа „Заједнички стан“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Дејан Петровић и Биг Бенд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котлић – СРУ „Бистро“ Зворник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Сусрет „Људи и мостови“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Колашинско позориште – представа „Професионалац“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Горан Каран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општине – обиљежавање по посебном програму, ЛИТИЈА кроз град, Свечана академија, глумица Љиљана Благојевић са хором и свештенством СПЦ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9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Мирослав Илић и оркестар „Сингидунум“  </a:t>
            </a:r>
            <a:endParaRPr lang="bs-Latn-BA" sz="9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sz="900" dirty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619672" y="1124744"/>
            <a:ext cx="158417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2009</a:t>
            </a:r>
            <a:endParaRPr lang="bs-Latn-BA" dirty="0"/>
          </a:p>
        </p:txBody>
      </p:sp>
      <p:sp>
        <p:nvSpPr>
          <p:cNvPr id="6" name="Oval 5"/>
          <p:cNvSpPr/>
          <p:nvPr/>
        </p:nvSpPr>
        <p:spPr>
          <a:xfrm>
            <a:off x="5364088" y="1196752"/>
            <a:ext cx="165618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2010</a:t>
            </a:r>
            <a:endParaRPr lang="bs-Latn-B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sr-Cyrl-BA" dirty="0" smtClean="0"/>
              <a:t>         ЗВОРНИЧКО ЉЕТО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70912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Прва вајарска колонија – академски вајари из Умјетничке асоцијације „Клуб 9“ из Београда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Основне музичке школе Зворник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Борис Новковић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Позориште из Мркоњић Града – представа „Француска снаја“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Вече фадо музике са Мајом Волк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Београдски акустични оркестар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Ликовна колонија Сликарске радионице „Палета“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Мини сајам књига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театар „Капиталина Ерић“ – представа Траума“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Вече фламенко музике – фламенко група „Болеро“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С.А.Р.С.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Ана Радмиловић - Промоција филма и књиге о Зорану Радмиловићу „Залажем се за лаж“ 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Џез концерт ГПД Бенд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Кнез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котлић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Сусрет „Људи и мостови“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театар „Капиталина Ерић“ – представа „Херој нације“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Балетска представа за дјецу „Аска и вук“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Александра Перовић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рафтинг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Вече поезије – Саво Божић, Милан Стевановић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Представа за дјецу – „Кловн и још један“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Перформанс – „Проклета Јерина“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„(Не)нормални шоу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општине – обиљежавање по посебном програму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Свечана академија – глумац Небојша Дугалић и Пјевачка група „Изворник“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Миа Борисављевић </a:t>
            </a:r>
            <a:endParaRPr lang="bs-Latn-BA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525780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Емир Кустурица и „Но смокинг оркестра“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сусрет „Људи и мостови“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Арс Лонга Београд – балет за дјецу „Краљ мајмуна“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КУД-а „Свети Сава“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Ансамбл „Грош“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Мини сајам књига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Ликовна колонија Сликарске радиноце „Палета“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Зворничка регата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Друга Зворничка моторијада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Зворничко драмско позориште – представа „Васо Пикасо“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Етно група „Жар“ Мркоњић Град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Дивље јагоде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Брзопотезни турнир у шаху 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котлић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ДИС Театар Бањалука – представа „Ја имам таленат“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Музичко-поетско вече у организацији Пјевачког друштва „Изворник“ и Позоришта младих Зворник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Мики Јевремовић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Завршни турнир Регионалне лиге у тенису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Пројекција филма Емира Кустурице „Отац на службеном путу“ 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Зоран Вујовић, хармоника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Романа Панић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Сцена „Маска“ Шабац – представа „Клара“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Дуо „Ју-Ју“ Аустрија, саксофон и виола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„Јелен мјузик најт“ („Шаркс, снејкс енд плејн“, „Синестезија“, Ш.Т.Р.А.Ј.К.)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општине – обиљежавање по посебном програму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Милан Топаловић Топалко</a:t>
            </a:r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sz="36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>
              <a:buNone/>
            </a:pPr>
            <a:r>
              <a:rPr lang="sr-Cyrl-RS" dirty="0" smtClean="0"/>
              <a:t> </a:t>
            </a:r>
            <a:endParaRPr lang="bs-Latn-BA" dirty="0" smtClean="0"/>
          </a:p>
          <a:p>
            <a:endParaRPr lang="bs-Latn-BA" dirty="0"/>
          </a:p>
        </p:txBody>
      </p:sp>
      <p:sp>
        <p:nvSpPr>
          <p:cNvPr id="5" name="Oval 4"/>
          <p:cNvSpPr/>
          <p:nvPr/>
        </p:nvSpPr>
        <p:spPr>
          <a:xfrm>
            <a:off x="1763688" y="1196752"/>
            <a:ext cx="1296144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2011</a:t>
            </a:r>
            <a:endParaRPr lang="bs-Latn-BA" dirty="0"/>
          </a:p>
        </p:txBody>
      </p:sp>
      <p:sp>
        <p:nvSpPr>
          <p:cNvPr id="6" name="Oval 5"/>
          <p:cNvSpPr/>
          <p:nvPr/>
        </p:nvSpPr>
        <p:spPr>
          <a:xfrm>
            <a:off x="5508104" y="1268760"/>
            <a:ext cx="144016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2012</a:t>
            </a:r>
            <a:endParaRPr lang="bs-Latn-B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04704"/>
          </a:xfrm>
        </p:spPr>
        <p:txBody>
          <a:bodyPr/>
          <a:lstStyle/>
          <a:p>
            <a:pPr algn="ctr"/>
            <a:r>
              <a:rPr lang="sr-Cyrl-BA" dirty="0" smtClean="0"/>
              <a:t>ЗВОРНИЧКО ЉЕТО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38736" cy="4997152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- група „Милиграм“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„Дринска регата“ 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Народно позориште Тузла - представа „Шарене играрије“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„Jelen Music Night“ – групе „Хипнотајзд“ из Београда и „Ејнџелс“ из Бањалуке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„Зворнички котлић“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- бенд „Пет минута славе“   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- Зорана Павић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Сусрет „Људи и мостови“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Представа „Чекајући Марчела“, 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- „Перпетум мобиле“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„Етно тржница“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народних инструмената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- Кики Лесандрић и „Пилоти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Завршни турнир Регионалне тениске лиге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Меморијални шаховски турнир „Боро Вукајловић“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„Чивијашко вече“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„Сент Луис Бенд“, бенд Ш.Т.Р.А.Ј.К.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општине – обиљежавање по посебном програму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- група „Чудесмо“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- Гордана Гоца Лазаревић 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Мини сајам књига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Ликовна колонија Сликарске радионице „Палета“</a:t>
            </a:r>
          </a:p>
          <a:p>
            <a:pPr lvl="0"/>
            <a:r>
              <a:rPr lang="bs-Cyrl-BA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Први „Биоскоп на отвореном“</a:t>
            </a:r>
          </a:p>
          <a:p>
            <a:endParaRPr lang="bs-Latn-B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lvl="0"/>
            <a:endParaRPr lang="sr-Cyrl-RS" sz="3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„Д фрајле“ (</a:t>
            </a:r>
            <a:r>
              <a:rPr lang="sr-Latn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The Frajle</a:t>
            </a:r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)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Зворничка регата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Сусрет „Мостови и људи“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Неша Галија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Златни котлић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Изложба Сликарске радионице „Палета“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група „МВП“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„Дис театар“ Бањалука - дјечија представа „Стара тајна“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Кабаре Горана Султановића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Меморијални турнир у шаху „Боро Вукајловић“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Борис Режак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Етно тржница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баритон Милош Радовић (шансоне, евергрин, староградске пјесме)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града – обиљежавање по посебном програму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Тамбурашки оркестар „Романса“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Ликовна колонија Сликарске радионице „Палета“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Мини сајам књига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Биоскоп на отвореном</a:t>
            </a:r>
            <a:endParaRPr lang="bs-Latn-BA" sz="44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dirty="0"/>
          </a:p>
        </p:txBody>
      </p:sp>
      <p:sp>
        <p:nvSpPr>
          <p:cNvPr id="5" name="Oval 4"/>
          <p:cNvSpPr/>
          <p:nvPr/>
        </p:nvSpPr>
        <p:spPr>
          <a:xfrm>
            <a:off x="1619672" y="1124744"/>
            <a:ext cx="165618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2013</a:t>
            </a:r>
            <a:endParaRPr lang="bs-Latn-BA" dirty="0"/>
          </a:p>
        </p:txBody>
      </p:sp>
      <p:sp>
        <p:nvSpPr>
          <p:cNvPr id="6" name="Oval 5"/>
          <p:cNvSpPr/>
          <p:nvPr/>
        </p:nvSpPr>
        <p:spPr>
          <a:xfrm>
            <a:off x="5292080" y="1124744"/>
            <a:ext cx="1728192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/>
              <a:t>2014</a:t>
            </a:r>
            <a:endParaRPr lang="bs-Latn-B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04704"/>
          </a:xfrm>
        </p:spPr>
        <p:txBody>
          <a:bodyPr/>
          <a:lstStyle/>
          <a:p>
            <a:pPr algn="ctr"/>
            <a:r>
              <a:rPr lang="sr-Cyrl-BA" dirty="0" smtClean="0"/>
              <a:t>ЗВОРНИЧКО ЉЕТО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70912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sr-Cyrl-RS" b="1" dirty="0" smtClean="0"/>
              <a:t> </a:t>
            </a:r>
            <a:endParaRPr lang="bs-Latn-BA" dirty="0" smtClean="0"/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Маринко Роквић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Позориште младих Зворник – представа „Шмизле“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„Рок симфонија“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Сусрет „Људи и мостови“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Мали фудбал, ветерани – ФК „Дрина“ Зворник-ФК „Јединство“ Мали Зворник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Дејан Матић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Биоскоп на отвореном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котлић 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Зворничко драмско позориште – представа „Васо Пикасо“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група „Ван Гог“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Шаховски турнир – Меморијал „Боро Вукајловић“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Етно тржница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група „Неверне бебе“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општине – обиљежавање по посебном програму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„Легенде“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Дринска регата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Омладински камп „Кампоманија“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Турнир – одбојка и фудбал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Ликовна колонија Сликарске радиониоце „Палета“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Мини сајам књига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Оцјенска смотра паса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637112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Харис Џиновић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–„ОК бенд“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Бископ на отвореном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„Тешка индустрија“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Шаховски турнир – Меморијал „Боро Вукајловић“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Етно тржница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Позориште младих Зворник – представа „Кула“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–Александра Радовић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Зворнички котлић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Сусрет „Људи и мостови“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Зворничко драмско позориште „Гдје је мој нос“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„Атомско склониште“ /отказан/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Слава града – Обиљежавање по посебном програму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Концерт – Ана Бекута /отказан/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Дјечији дани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Омладински камп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Улични баскет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Ликовна колонија Сликарске радионице „Палета“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Дринска регата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Мини сајам књига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Одбојка на пијеску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pPr lvl="0"/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  <a:latin typeface="Bahnschrift SemiLight" pitchFamily="34" charset="0"/>
              </a:rPr>
              <a:t>Скокови са моста </a:t>
            </a:r>
            <a:endParaRPr lang="bs-Latn-BA" sz="4000" dirty="0" smtClean="0">
              <a:solidFill>
                <a:schemeClr val="accent1">
                  <a:lumMod val="75000"/>
                </a:schemeClr>
              </a:solidFill>
              <a:latin typeface="Bahnschrift SemiLight" pitchFamily="34" charset="0"/>
            </a:endParaRPr>
          </a:p>
          <a:p>
            <a:endParaRPr lang="bs-Latn-BA" dirty="0"/>
          </a:p>
        </p:txBody>
      </p:sp>
      <p:sp>
        <p:nvSpPr>
          <p:cNvPr id="5" name="Oval 4"/>
          <p:cNvSpPr/>
          <p:nvPr/>
        </p:nvSpPr>
        <p:spPr>
          <a:xfrm>
            <a:off x="1475656" y="1268760"/>
            <a:ext cx="158417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2015</a:t>
            </a:r>
            <a:endParaRPr lang="bs-Latn-BA" dirty="0"/>
          </a:p>
        </p:txBody>
      </p:sp>
      <p:sp>
        <p:nvSpPr>
          <p:cNvPr id="6" name="Oval 5"/>
          <p:cNvSpPr/>
          <p:nvPr/>
        </p:nvSpPr>
        <p:spPr>
          <a:xfrm>
            <a:off x="5148064" y="1196752"/>
            <a:ext cx="1944216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2016</a:t>
            </a:r>
            <a:endParaRPr lang="bs-Latn-B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168</TotalTime>
  <Words>3256</Words>
  <Application>Microsoft Office PowerPoint</Application>
  <PresentationFormat>Пројекција на екрану (4:3)</PresentationFormat>
  <Paragraphs>546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Наслови слајдова</vt:lpstr>
      </vt:variant>
      <vt:variant>
        <vt:i4>13</vt:i4>
      </vt:variant>
    </vt:vector>
  </HeadingPairs>
  <TitlesOfParts>
    <vt:vector size="14" baseType="lpstr">
      <vt:lpstr>Opulent</vt:lpstr>
      <vt:lpstr>Слајд 1</vt:lpstr>
      <vt:lpstr>       ЗВОРНИЧКО ЉЕТО </vt:lpstr>
      <vt:lpstr>            ЗВОРНИЧКО ЉЕТО</vt:lpstr>
      <vt:lpstr>        ЗВОРНИЧКО ЉЕТО</vt:lpstr>
      <vt:lpstr>           ЗВОРНИЧКО ЉЕТО</vt:lpstr>
      <vt:lpstr>            ЗВОРНИЧКО ЉЕТО</vt:lpstr>
      <vt:lpstr>         ЗВОРНИЧКО ЉЕТО</vt:lpstr>
      <vt:lpstr>ЗВОРНИЧКО ЉЕТО</vt:lpstr>
      <vt:lpstr>ЗВОРНИЧКО ЉЕТО</vt:lpstr>
      <vt:lpstr>ЗВОРНИЧКО ЉЕТО </vt:lpstr>
      <vt:lpstr>ЗВОРНИЧКО ЉЕТО</vt:lpstr>
      <vt:lpstr>ЗВОРНИЧКО ЉЕТО</vt:lpstr>
      <vt:lpstr>ЗВОРНИЧКО ЉЕТО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grad</dc:creator>
  <cp:lastModifiedBy>grad</cp:lastModifiedBy>
  <cp:revision>19</cp:revision>
  <dcterms:created xsi:type="dcterms:W3CDTF">2020-10-01T07:42:28Z</dcterms:created>
  <dcterms:modified xsi:type="dcterms:W3CDTF">2025-06-05T10:36:57Z</dcterms:modified>
</cp:coreProperties>
</file>